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heme/theme1.xml" ContentType="application/vnd.openxmlformats-officedocument.them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312" r:id="rId3"/>
    <p:sldId id="311" r:id="rId4"/>
    <p:sldId id="310" r:id="rId5"/>
    <p:sldId id="309" r:id="rId6"/>
    <p:sldId id="308" r:id="rId7"/>
    <p:sldId id="307" r:id="rId8"/>
    <p:sldId id="306" r:id="rId9"/>
    <p:sldId id="304" r:id="rId10"/>
    <p:sldId id="1181" r:id="rId11"/>
    <p:sldId id="1182" r:id="rId12"/>
    <p:sldId id="1183" r:id="rId13"/>
    <p:sldId id="295" r:id="rId14"/>
    <p:sldId id="296" r:id="rId15"/>
    <p:sldId id="297" r:id="rId16"/>
    <p:sldId id="298" r:id="rId17"/>
    <p:sldId id="299" r:id="rId18"/>
  </p:sldIdLst>
  <p:sldSz cx="7561263" cy="7561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21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095" y="1237457"/>
            <a:ext cx="6427074" cy="2632440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5158" y="3971414"/>
            <a:ext cx="5670947" cy="1825554"/>
          </a:xfrm>
        </p:spPr>
        <p:txBody>
          <a:bodyPr/>
          <a:lstStyle>
            <a:lvl1pPr marL="0" indent="0" algn="ctr">
              <a:buNone/>
              <a:defRPr sz="1985"/>
            </a:lvl1pPr>
            <a:lvl2pPr marL="378059" indent="0" algn="ctr">
              <a:buNone/>
              <a:defRPr sz="1654"/>
            </a:lvl2pPr>
            <a:lvl3pPr marL="756117" indent="0" algn="ctr">
              <a:buNone/>
              <a:defRPr sz="1488"/>
            </a:lvl3pPr>
            <a:lvl4pPr marL="1134176" indent="0" algn="ctr">
              <a:buNone/>
              <a:defRPr sz="1323"/>
            </a:lvl4pPr>
            <a:lvl5pPr marL="1512235" indent="0" algn="ctr">
              <a:buNone/>
              <a:defRPr sz="1323"/>
            </a:lvl5pPr>
            <a:lvl6pPr marL="1890293" indent="0" algn="ctr">
              <a:buNone/>
              <a:defRPr sz="1323"/>
            </a:lvl6pPr>
            <a:lvl7pPr marL="2268352" indent="0" algn="ctr">
              <a:buNone/>
              <a:defRPr sz="1323"/>
            </a:lvl7pPr>
            <a:lvl8pPr marL="2646411" indent="0" algn="ctr">
              <a:buNone/>
              <a:defRPr sz="1323"/>
            </a:lvl8pPr>
            <a:lvl9pPr marL="3024469" indent="0" algn="ctr">
              <a:buNone/>
              <a:defRPr sz="1323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9349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647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11029" y="402567"/>
            <a:ext cx="1630397" cy="6407821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837" y="402567"/>
            <a:ext cx="4796676" cy="6407821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0706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43623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899" y="1885067"/>
            <a:ext cx="6521589" cy="3145275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899" y="5060097"/>
            <a:ext cx="6521589" cy="1654026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82000"/>
                  </a:schemeClr>
                </a:solidFill>
              </a:defRPr>
            </a:lvl1pPr>
            <a:lvl2pPr marL="378059" indent="0">
              <a:buNone/>
              <a:defRPr sz="1654">
                <a:solidFill>
                  <a:schemeClr val="tx1">
                    <a:tint val="82000"/>
                  </a:schemeClr>
                </a:solidFill>
              </a:defRPr>
            </a:lvl2pPr>
            <a:lvl3pPr marL="756117" indent="0">
              <a:buNone/>
              <a:defRPr sz="1488">
                <a:solidFill>
                  <a:schemeClr val="tx1">
                    <a:tint val="82000"/>
                  </a:schemeClr>
                </a:solidFill>
              </a:defRPr>
            </a:lvl3pPr>
            <a:lvl4pPr marL="1134176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4pPr>
            <a:lvl5pPr marL="1512235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5pPr>
            <a:lvl6pPr marL="1890293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6pPr>
            <a:lvl7pPr marL="2268352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7pPr>
            <a:lvl8pPr marL="2646411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8pPr>
            <a:lvl9pPr marL="3024469" indent="0">
              <a:buNone/>
              <a:defRPr sz="1323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122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837" y="2012836"/>
            <a:ext cx="3213537" cy="479755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889" y="2012836"/>
            <a:ext cx="3213537" cy="4797552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829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822" y="402569"/>
            <a:ext cx="6521589" cy="1461495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823" y="1853560"/>
            <a:ext cx="3198768" cy="908401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059" indent="0">
              <a:buNone/>
              <a:defRPr sz="1654" b="1"/>
            </a:lvl2pPr>
            <a:lvl3pPr marL="756117" indent="0">
              <a:buNone/>
              <a:defRPr sz="1488" b="1"/>
            </a:lvl3pPr>
            <a:lvl4pPr marL="1134176" indent="0">
              <a:buNone/>
              <a:defRPr sz="1323" b="1"/>
            </a:lvl4pPr>
            <a:lvl5pPr marL="1512235" indent="0">
              <a:buNone/>
              <a:defRPr sz="1323" b="1"/>
            </a:lvl5pPr>
            <a:lvl6pPr marL="1890293" indent="0">
              <a:buNone/>
              <a:defRPr sz="1323" b="1"/>
            </a:lvl6pPr>
            <a:lvl7pPr marL="2268352" indent="0">
              <a:buNone/>
              <a:defRPr sz="1323" b="1"/>
            </a:lvl7pPr>
            <a:lvl8pPr marL="2646411" indent="0">
              <a:buNone/>
              <a:defRPr sz="1323" b="1"/>
            </a:lvl8pPr>
            <a:lvl9pPr marL="3024469" indent="0">
              <a:buNone/>
              <a:defRPr sz="1323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823" y="2761961"/>
            <a:ext cx="3198768" cy="406242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890" y="1853560"/>
            <a:ext cx="3214522" cy="908401"/>
          </a:xfrm>
        </p:spPr>
        <p:txBody>
          <a:bodyPr anchor="b"/>
          <a:lstStyle>
            <a:lvl1pPr marL="0" indent="0">
              <a:buNone/>
              <a:defRPr sz="1985" b="1"/>
            </a:lvl1pPr>
            <a:lvl2pPr marL="378059" indent="0">
              <a:buNone/>
              <a:defRPr sz="1654" b="1"/>
            </a:lvl2pPr>
            <a:lvl3pPr marL="756117" indent="0">
              <a:buNone/>
              <a:defRPr sz="1488" b="1"/>
            </a:lvl3pPr>
            <a:lvl4pPr marL="1134176" indent="0">
              <a:buNone/>
              <a:defRPr sz="1323" b="1"/>
            </a:lvl4pPr>
            <a:lvl5pPr marL="1512235" indent="0">
              <a:buNone/>
              <a:defRPr sz="1323" b="1"/>
            </a:lvl5pPr>
            <a:lvl6pPr marL="1890293" indent="0">
              <a:buNone/>
              <a:defRPr sz="1323" b="1"/>
            </a:lvl6pPr>
            <a:lvl7pPr marL="2268352" indent="0">
              <a:buNone/>
              <a:defRPr sz="1323" b="1"/>
            </a:lvl7pPr>
            <a:lvl8pPr marL="2646411" indent="0">
              <a:buNone/>
              <a:defRPr sz="1323" b="1"/>
            </a:lvl8pPr>
            <a:lvl9pPr marL="3024469" indent="0">
              <a:buNone/>
              <a:defRPr sz="1323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890" y="2761961"/>
            <a:ext cx="3214522" cy="4062429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8841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72701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7724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822" y="504084"/>
            <a:ext cx="2438704" cy="176429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4522" y="1088683"/>
            <a:ext cx="3827889" cy="5373398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5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822" y="2268379"/>
            <a:ext cx="2438704" cy="4202453"/>
          </a:xfrm>
        </p:spPr>
        <p:txBody>
          <a:bodyPr/>
          <a:lstStyle>
            <a:lvl1pPr marL="0" indent="0">
              <a:buNone/>
              <a:defRPr sz="1323"/>
            </a:lvl1pPr>
            <a:lvl2pPr marL="378059" indent="0">
              <a:buNone/>
              <a:defRPr sz="1158"/>
            </a:lvl2pPr>
            <a:lvl3pPr marL="756117" indent="0">
              <a:buNone/>
              <a:defRPr sz="992"/>
            </a:lvl3pPr>
            <a:lvl4pPr marL="1134176" indent="0">
              <a:buNone/>
              <a:defRPr sz="827"/>
            </a:lvl4pPr>
            <a:lvl5pPr marL="1512235" indent="0">
              <a:buNone/>
              <a:defRPr sz="827"/>
            </a:lvl5pPr>
            <a:lvl6pPr marL="1890293" indent="0">
              <a:buNone/>
              <a:defRPr sz="827"/>
            </a:lvl6pPr>
            <a:lvl7pPr marL="2268352" indent="0">
              <a:buNone/>
              <a:defRPr sz="827"/>
            </a:lvl7pPr>
            <a:lvl8pPr marL="2646411" indent="0">
              <a:buNone/>
              <a:defRPr sz="827"/>
            </a:lvl8pPr>
            <a:lvl9pPr marL="3024469" indent="0">
              <a:buNone/>
              <a:defRPr sz="827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76733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822" y="504084"/>
            <a:ext cx="2438704" cy="1764295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4522" y="1088683"/>
            <a:ext cx="3827889" cy="5373398"/>
          </a:xfrm>
        </p:spPr>
        <p:txBody>
          <a:bodyPr anchor="t"/>
          <a:lstStyle>
            <a:lvl1pPr marL="0" indent="0">
              <a:buNone/>
              <a:defRPr sz="2646"/>
            </a:lvl1pPr>
            <a:lvl2pPr marL="378059" indent="0">
              <a:buNone/>
              <a:defRPr sz="2315"/>
            </a:lvl2pPr>
            <a:lvl3pPr marL="756117" indent="0">
              <a:buNone/>
              <a:defRPr sz="1985"/>
            </a:lvl3pPr>
            <a:lvl4pPr marL="1134176" indent="0">
              <a:buNone/>
              <a:defRPr sz="1654"/>
            </a:lvl4pPr>
            <a:lvl5pPr marL="1512235" indent="0">
              <a:buNone/>
              <a:defRPr sz="1654"/>
            </a:lvl5pPr>
            <a:lvl6pPr marL="1890293" indent="0">
              <a:buNone/>
              <a:defRPr sz="1654"/>
            </a:lvl6pPr>
            <a:lvl7pPr marL="2268352" indent="0">
              <a:buNone/>
              <a:defRPr sz="1654"/>
            </a:lvl7pPr>
            <a:lvl8pPr marL="2646411" indent="0">
              <a:buNone/>
              <a:defRPr sz="1654"/>
            </a:lvl8pPr>
            <a:lvl9pPr marL="3024469" indent="0">
              <a:buNone/>
              <a:defRPr sz="1654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822" y="2268379"/>
            <a:ext cx="2438704" cy="4202453"/>
          </a:xfrm>
        </p:spPr>
        <p:txBody>
          <a:bodyPr/>
          <a:lstStyle>
            <a:lvl1pPr marL="0" indent="0">
              <a:buNone/>
              <a:defRPr sz="1323"/>
            </a:lvl1pPr>
            <a:lvl2pPr marL="378059" indent="0">
              <a:buNone/>
              <a:defRPr sz="1158"/>
            </a:lvl2pPr>
            <a:lvl3pPr marL="756117" indent="0">
              <a:buNone/>
              <a:defRPr sz="992"/>
            </a:lvl3pPr>
            <a:lvl4pPr marL="1134176" indent="0">
              <a:buNone/>
              <a:defRPr sz="827"/>
            </a:lvl4pPr>
            <a:lvl5pPr marL="1512235" indent="0">
              <a:buNone/>
              <a:defRPr sz="827"/>
            </a:lvl5pPr>
            <a:lvl6pPr marL="1890293" indent="0">
              <a:buNone/>
              <a:defRPr sz="827"/>
            </a:lvl6pPr>
            <a:lvl7pPr marL="2268352" indent="0">
              <a:buNone/>
              <a:defRPr sz="827"/>
            </a:lvl7pPr>
            <a:lvl8pPr marL="2646411" indent="0">
              <a:buNone/>
              <a:defRPr sz="827"/>
            </a:lvl8pPr>
            <a:lvl9pPr marL="3024469" indent="0">
              <a:buNone/>
              <a:defRPr sz="827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159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837" y="402569"/>
            <a:ext cx="6521589" cy="1461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837" y="2012836"/>
            <a:ext cx="6521589" cy="4797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837" y="7008172"/>
            <a:ext cx="170128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93C84D-E2B1-414A-8E8D-325028101755}" type="datetimeFigureOut">
              <a:rPr lang="da-DK" smtClean="0"/>
              <a:t>05-05-2026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669" y="7008172"/>
            <a:ext cx="2551926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40142" y="7008172"/>
            <a:ext cx="1701284" cy="402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6F6E17-8E4E-498F-B507-70CA840FB13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2455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6117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29" indent="-189029" algn="l" defTabSz="756117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88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945147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205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264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323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381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440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499" indent="-189029" algn="l" defTabSz="756117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59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117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176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235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293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352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411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469" algn="l" defTabSz="75611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sv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8104D131-E61B-3D34-1094-F9CB9CF7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29403" y="402571"/>
            <a:ext cx="9420073" cy="1461495"/>
          </a:xfrm>
        </p:spPr>
        <p:txBody>
          <a:bodyPr/>
          <a:lstStyle/>
          <a:p>
            <a:pPr algn="ctr"/>
            <a:r>
              <a:rPr lang="da-DK" dirty="0">
                <a:latin typeface="Montserrat" panose="00000500000000000000" pitchFamily="2" charset="0"/>
              </a:rPr>
              <a:t>SoMe-grafik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A59A8EF-27CB-C28E-ABE1-D4D44C63F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2205" dirty="0">
                <a:latin typeface="Montserrat" panose="00000500000000000000" pitchFamily="2" charset="0"/>
              </a:rPr>
              <a:t>Skabelonerne er i 1:1 format og kan nemt tilpasses ift. farver, indsættelse af logo, m.m.</a:t>
            </a:r>
          </a:p>
          <a:p>
            <a:pPr marL="0" indent="0">
              <a:buNone/>
            </a:pPr>
            <a:endParaRPr lang="da-DK" sz="2205" dirty="0">
              <a:latin typeface="Montserrat" panose="00000500000000000000" pitchFamily="2" charset="0"/>
            </a:endParaRPr>
          </a:p>
          <a:p>
            <a:pPr marL="0" indent="0">
              <a:buNone/>
            </a:pPr>
            <a:r>
              <a:rPr lang="da-DK" sz="2205" dirty="0">
                <a:latin typeface="Montserrat" panose="00000500000000000000" pitchFamily="2" charset="0"/>
              </a:rPr>
              <a:t>De forskellige slides kan eksporteres som .</a:t>
            </a:r>
            <a:r>
              <a:rPr lang="da-DK" sz="2205" dirty="0" err="1">
                <a:latin typeface="Montserrat" panose="00000500000000000000" pitchFamily="2" charset="0"/>
              </a:rPr>
              <a:t>png</a:t>
            </a:r>
            <a:r>
              <a:rPr lang="da-DK" sz="2205" dirty="0">
                <a:latin typeface="Montserrat" panose="00000500000000000000" pitchFamily="2" charset="0"/>
              </a:rPr>
              <a:t>-filer via Filer </a:t>
            </a:r>
            <a:r>
              <a:rPr lang="da-DK" sz="2205" dirty="0">
                <a:latin typeface="Montserrat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da-DK" sz="2205" dirty="0">
                <a:latin typeface="Montserrat" panose="00000500000000000000" pitchFamily="2" charset="0"/>
              </a:rPr>
              <a:t> Eksporter </a:t>
            </a:r>
            <a:r>
              <a:rPr lang="da-DK" sz="2205" dirty="0">
                <a:latin typeface="Montserrat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da-DK" sz="2205" dirty="0">
                <a:latin typeface="Montserrat" panose="00000500000000000000" pitchFamily="2" charset="0"/>
              </a:rPr>
              <a:t> Skift filtype </a:t>
            </a:r>
            <a:r>
              <a:rPr lang="da-DK" sz="2205" dirty="0">
                <a:latin typeface="Montserrat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da-DK" sz="2205" dirty="0">
                <a:latin typeface="Montserrat" panose="00000500000000000000" pitchFamily="2" charset="0"/>
              </a:rPr>
              <a:t> PNG </a:t>
            </a:r>
            <a:r>
              <a:rPr lang="da-DK" sz="2205" dirty="0">
                <a:latin typeface="Montserrat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da-DK" sz="2205" dirty="0">
                <a:latin typeface="Montserrat" panose="00000500000000000000" pitchFamily="2" charset="0"/>
              </a:rPr>
              <a:t> Gem som</a:t>
            </a:r>
          </a:p>
        </p:txBody>
      </p:sp>
    </p:spTree>
    <p:extLst>
      <p:ext uri="{BB962C8B-B14F-4D97-AF65-F5344CB8AC3E}">
        <p14:creationId xmlns:p14="http://schemas.microsoft.com/office/powerpoint/2010/main" val="1633204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24EE0E93-ED9E-32AC-65E4-2A0C4FAE1203}"/>
              </a:ext>
            </a:extLst>
          </p:cNvPr>
          <p:cNvSpPr/>
          <p:nvPr/>
        </p:nvSpPr>
        <p:spPr>
          <a:xfrm>
            <a:off x="0" y="-8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F3FE295A-035E-7374-7B97-C9941DC40770}"/>
              </a:ext>
            </a:extLst>
          </p:cNvPr>
          <p:cNvSpPr/>
          <p:nvPr/>
        </p:nvSpPr>
        <p:spPr>
          <a:xfrm>
            <a:off x="0" y="-83"/>
            <a:ext cx="7561346" cy="6237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E322CEDC-5FCC-0F42-6C28-0A94AB064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634" y="3602604"/>
            <a:ext cx="3136663" cy="2653696"/>
          </a:xfrm>
          <a:prstGeom prst="rect">
            <a:avLst/>
          </a:prstGeom>
        </p:spPr>
      </p:pic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7DAC0F9C-187C-8D57-2FFF-9EB456C2DA02}"/>
              </a:ext>
            </a:extLst>
          </p:cNvPr>
          <p:cNvCxnSpPr>
            <a:cxnSpLocks/>
          </p:cNvCxnSpPr>
          <p:nvPr/>
        </p:nvCxnSpPr>
        <p:spPr>
          <a:xfrm flipV="1">
            <a:off x="6600863" y="1718435"/>
            <a:ext cx="0" cy="4524402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Billede 15">
            <a:extLst>
              <a:ext uri="{FF2B5EF4-FFF2-40B4-BE49-F238E27FC236}">
                <a16:creationId xmlns:a16="http://schemas.microsoft.com/office/drawing/2014/main" id="{CC106205-7D56-4BFC-FA3D-A401E5193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A7FF47C-748F-5D2A-EDBD-D35E2CF5E058}"/>
              </a:ext>
            </a:extLst>
          </p:cNvPr>
          <p:cNvSpPr txBox="1"/>
          <p:nvPr/>
        </p:nvSpPr>
        <p:spPr>
          <a:xfrm>
            <a:off x="668420" y="1375044"/>
            <a:ext cx="6609798" cy="188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52 %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stigning i</a:t>
            </a:r>
          </a:p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cykeltrafikken, når man opgraderer til supercykelsti</a:t>
            </a:r>
          </a:p>
        </p:txBody>
      </p:sp>
    </p:spTree>
    <p:extLst>
      <p:ext uri="{BB962C8B-B14F-4D97-AF65-F5344CB8AC3E}">
        <p14:creationId xmlns:p14="http://schemas.microsoft.com/office/powerpoint/2010/main" val="1065235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0F473-CF2F-CD30-8B91-0B1511859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353B49E-86BA-584A-2DD3-2CC57A85E0A3}"/>
              </a:ext>
            </a:extLst>
          </p:cNvPr>
          <p:cNvSpPr/>
          <p:nvPr/>
        </p:nvSpPr>
        <p:spPr>
          <a:xfrm>
            <a:off x="0" y="-8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8F67E310-FF2A-F7E9-B975-EF8F3A77952A}"/>
              </a:ext>
            </a:extLst>
          </p:cNvPr>
          <p:cNvSpPr/>
          <p:nvPr/>
        </p:nvSpPr>
        <p:spPr>
          <a:xfrm>
            <a:off x="0" y="-83"/>
            <a:ext cx="7561346" cy="62378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30E966A5-FD55-D5F6-86E6-F46C14B793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959F9C68-E87B-8CA2-EE8D-99CFF094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13" b="93586" l="9972" r="89886">
                        <a14:foregroundMark x1="28917" y1="95335" x2="68946" y2="19825"/>
                        <a14:foregroundMark x1="68946" y1="19825" x2="66239" y2="66764"/>
                        <a14:foregroundMark x1="66239" y1="66764" x2="32621" y2="93586"/>
                        <a14:foregroundMark x1="32621" y1="93586" x2="77350" y2="18659"/>
                        <a14:foregroundMark x1="77350" y1="18659" x2="56268" y2="61808"/>
                        <a14:foregroundMark x1="56268" y1="61808" x2="29060" y2="83673"/>
                        <a14:foregroundMark x1="29060" y1="83673" x2="58120" y2="54519"/>
                        <a14:foregroundMark x1="58120" y1="54519" x2="54274" y2="65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35" y="1283440"/>
            <a:ext cx="3678323" cy="3786863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E1F5D8C-6967-F432-FEF2-444F4303D851}"/>
              </a:ext>
            </a:extLst>
          </p:cNvPr>
          <p:cNvSpPr txBox="1"/>
          <p:nvPr/>
        </p:nvSpPr>
        <p:spPr>
          <a:xfrm>
            <a:off x="668420" y="1375045"/>
            <a:ext cx="6609798" cy="1382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 km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cykler brugerne</a:t>
            </a:r>
          </a:p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gennemsnit pr. tur</a:t>
            </a:r>
          </a:p>
        </p:txBody>
      </p:sp>
    </p:spTree>
    <p:extLst>
      <p:ext uri="{BB962C8B-B14F-4D97-AF65-F5344CB8AC3E}">
        <p14:creationId xmlns:p14="http://schemas.microsoft.com/office/powerpoint/2010/main" val="298052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4139D-BE50-2A78-0BCD-1761AB3AA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BB65D36B-9F7A-49EB-F008-0AA140C3D668}"/>
              </a:ext>
            </a:extLst>
          </p:cNvPr>
          <p:cNvSpPr/>
          <p:nvPr/>
        </p:nvSpPr>
        <p:spPr>
          <a:xfrm>
            <a:off x="0" y="-8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76D2ACCE-855B-0B5A-C6C3-D90087EE7164}"/>
              </a:ext>
            </a:extLst>
          </p:cNvPr>
          <p:cNvSpPr/>
          <p:nvPr/>
        </p:nvSpPr>
        <p:spPr>
          <a:xfrm>
            <a:off x="0" y="1"/>
            <a:ext cx="7561346" cy="623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grpSp>
        <p:nvGrpSpPr>
          <p:cNvPr id="3" name="Gruppe 2">
            <a:extLst>
              <a:ext uri="{FF2B5EF4-FFF2-40B4-BE49-F238E27FC236}">
                <a16:creationId xmlns:a16="http://schemas.microsoft.com/office/drawing/2014/main" id="{FE450C7F-A9F7-8E41-DC67-F1B7BF052030}"/>
              </a:ext>
            </a:extLst>
          </p:cNvPr>
          <p:cNvGrpSpPr/>
          <p:nvPr/>
        </p:nvGrpSpPr>
        <p:grpSpPr>
          <a:xfrm>
            <a:off x="2543305" y="2689481"/>
            <a:ext cx="4768464" cy="3942270"/>
            <a:chOff x="984750" y="4109193"/>
            <a:chExt cx="1197438" cy="977503"/>
          </a:xfrm>
        </p:grpSpPr>
        <p:pic>
          <p:nvPicPr>
            <p:cNvPr id="7" name="Grafik 6" descr="Tilbage med massiv udfyldning">
              <a:extLst>
                <a:ext uri="{FF2B5EF4-FFF2-40B4-BE49-F238E27FC236}">
                  <a16:creationId xmlns:a16="http://schemas.microsoft.com/office/drawing/2014/main" id="{A275A36B-1064-A9C1-B0F7-145E78A98F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 rot="20271684">
              <a:off x="1284254" y="4237798"/>
              <a:ext cx="393947" cy="248712"/>
            </a:xfrm>
            <a:prstGeom prst="rect">
              <a:avLst/>
            </a:prstGeom>
          </p:spPr>
        </p:pic>
        <p:pic>
          <p:nvPicPr>
            <p:cNvPr id="8" name="Billede 7" descr="Et billede, der indeholder Cykelhjul, Cykelstel, cykel, hjul&#10;&#10;Automatisk genereret beskrivelse">
              <a:extLst>
                <a:ext uri="{FF2B5EF4-FFF2-40B4-BE49-F238E27FC236}">
                  <a16:creationId xmlns:a16="http://schemas.microsoft.com/office/drawing/2014/main" id="{3C11B7D5-415D-22BA-5A63-CFA1E138D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58453" y="4109193"/>
              <a:ext cx="623735" cy="527697"/>
            </a:xfrm>
            <a:prstGeom prst="rect">
              <a:avLst/>
            </a:prstGeom>
          </p:spPr>
        </p:pic>
        <p:pic>
          <p:nvPicPr>
            <p:cNvPr id="10" name="Grafik 9" descr="Bil med massiv udfyldning">
              <a:extLst>
                <a:ext uri="{FF2B5EF4-FFF2-40B4-BE49-F238E27FC236}">
                  <a16:creationId xmlns:a16="http://schemas.microsoft.com/office/drawing/2014/main" id="{E633F1D9-8332-FF8C-0C62-9D6FE5DD2C0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4750" y="4360902"/>
              <a:ext cx="725794" cy="725794"/>
            </a:xfrm>
            <a:prstGeom prst="rect">
              <a:avLst/>
            </a:prstGeom>
          </p:spPr>
        </p:pic>
      </p:grpSp>
      <p:pic>
        <p:nvPicPr>
          <p:cNvPr id="21" name="Billede 20">
            <a:extLst>
              <a:ext uri="{FF2B5EF4-FFF2-40B4-BE49-F238E27FC236}">
                <a16:creationId xmlns:a16="http://schemas.microsoft.com/office/drawing/2014/main" id="{5BDB32AE-E6AF-ED7A-67DC-17977A905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3A73228-F5B1-7F21-DCA2-1C1AA0892E34}"/>
              </a:ext>
            </a:extLst>
          </p:cNvPr>
          <p:cNvSpPr txBox="1"/>
          <p:nvPr/>
        </p:nvSpPr>
        <p:spPr>
          <a:xfrm>
            <a:off x="668420" y="1375045"/>
            <a:ext cx="6609798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40 %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 de, der ikke cyklede før, kørte tidligere i bil</a:t>
            </a:r>
          </a:p>
        </p:txBody>
      </p:sp>
    </p:spTree>
    <p:extLst>
      <p:ext uri="{BB962C8B-B14F-4D97-AF65-F5344CB8AC3E}">
        <p14:creationId xmlns:p14="http://schemas.microsoft.com/office/powerpoint/2010/main" val="1474543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2D3014-7789-FF73-6E8D-EFE1CABC6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C2AFD8EE-EE67-A14C-9A7D-E6A0BCDC1529}"/>
              </a:ext>
            </a:extLst>
          </p:cNvPr>
          <p:cNvSpPr/>
          <p:nvPr/>
        </p:nvSpPr>
        <p:spPr>
          <a:xfrm>
            <a:off x="0" y="-8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9EC6991C-8BF1-4E6D-E969-996CC1FAF418}"/>
              </a:ext>
            </a:extLst>
          </p:cNvPr>
          <p:cNvSpPr/>
          <p:nvPr/>
        </p:nvSpPr>
        <p:spPr>
          <a:xfrm>
            <a:off x="0" y="1"/>
            <a:ext cx="7561346" cy="623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4B4A3D84-077A-5EB2-ECD6-349CDBDFB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46319809-E230-8CAF-C35B-299F7246D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11" t="18472" r="24640" b="21198"/>
          <a:stretch/>
        </p:blipFill>
        <p:spPr>
          <a:xfrm>
            <a:off x="926637" y="3040956"/>
            <a:ext cx="5464376" cy="3693981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6FA92D9-5348-7A17-1213-D8045304150D}"/>
              </a:ext>
            </a:extLst>
          </p:cNvPr>
          <p:cNvSpPr txBox="1"/>
          <p:nvPr/>
        </p:nvSpPr>
        <p:spPr>
          <a:xfrm>
            <a:off x="668420" y="1375044"/>
            <a:ext cx="6609798" cy="809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20 %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cykler på elcykel</a:t>
            </a:r>
          </a:p>
        </p:txBody>
      </p:sp>
    </p:spTree>
    <p:extLst>
      <p:ext uri="{BB962C8B-B14F-4D97-AF65-F5344CB8AC3E}">
        <p14:creationId xmlns:p14="http://schemas.microsoft.com/office/powerpoint/2010/main" val="1518832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F57A9-E832-E02B-64DC-593F01936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4EA1760-F69D-5821-71B5-999A686D2C7A}"/>
              </a:ext>
            </a:extLst>
          </p:cNvPr>
          <p:cNvSpPr/>
          <p:nvPr/>
        </p:nvSpPr>
        <p:spPr>
          <a:xfrm>
            <a:off x="0" y="-8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0244580-15E2-6078-1CB1-A069609B78CF}"/>
              </a:ext>
            </a:extLst>
          </p:cNvPr>
          <p:cNvSpPr/>
          <p:nvPr/>
        </p:nvSpPr>
        <p:spPr>
          <a:xfrm>
            <a:off x="0" y="1"/>
            <a:ext cx="7561346" cy="623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F9D1F26E-80F0-16F6-3750-40035A0613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3" name="Grafik 2" descr="Hjem med massiv udfyldning">
            <a:extLst>
              <a:ext uri="{FF2B5EF4-FFF2-40B4-BE49-F238E27FC236}">
                <a16:creationId xmlns:a16="http://schemas.microsoft.com/office/drawing/2014/main" id="{D01E46BD-449D-5238-BD53-857706FE4A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3950" y="3866913"/>
            <a:ext cx="2724247" cy="2724247"/>
          </a:xfrm>
          <a:prstGeom prst="rect">
            <a:avLst/>
          </a:prstGeom>
        </p:spPr>
      </p:pic>
      <p:pic>
        <p:nvPicPr>
          <p:cNvPr id="5" name="Grafik 4" descr="Kvinde med barn med massiv udfyldning">
            <a:extLst>
              <a:ext uri="{FF2B5EF4-FFF2-40B4-BE49-F238E27FC236}">
                <a16:creationId xmlns:a16="http://schemas.microsoft.com/office/drawing/2014/main" id="{C9BE2441-CF3E-CB40-DB2D-5CBB878DED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6086" y="3465967"/>
            <a:ext cx="3025700" cy="3025700"/>
          </a:xfrm>
          <a:prstGeom prst="rect">
            <a:avLst/>
          </a:prstGeom>
        </p:spPr>
      </p:pic>
      <p:pic>
        <p:nvPicPr>
          <p:cNvPr id="6" name="Grafik 5" descr="Mand med baby med massiv udfyldning">
            <a:extLst>
              <a:ext uri="{FF2B5EF4-FFF2-40B4-BE49-F238E27FC236}">
                <a16:creationId xmlns:a16="http://schemas.microsoft.com/office/drawing/2014/main" id="{4DC91BCC-C0E3-605E-11F7-1A9069B17E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82639" y="3608087"/>
            <a:ext cx="2724247" cy="272424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52106FE-B6A8-6939-D980-38724F9FA8E7}"/>
              </a:ext>
            </a:extLst>
          </p:cNvPr>
          <p:cNvSpPr txBox="1"/>
          <p:nvPr/>
        </p:nvSpPr>
        <p:spPr>
          <a:xfrm>
            <a:off x="668420" y="1375045"/>
            <a:ext cx="6609798" cy="1382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43 %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 brugerne har</a:t>
            </a:r>
          </a:p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hjemmeboende børn</a:t>
            </a:r>
          </a:p>
        </p:txBody>
      </p:sp>
    </p:spTree>
    <p:extLst>
      <p:ext uri="{BB962C8B-B14F-4D97-AF65-F5344CB8AC3E}">
        <p14:creationId xmlns:p14="http://schemas.microsoft.com/office/powerpoint/2010/main" val="694262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9C268-ACD7-AD32-128D-EE0A5267A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E95953D-F643-B13D-3941-FFDF41837360}"/>
              </a:ext>
            </a:extLst>
          </p:cNvPr>
          <p:cNvSpPr/>
          <p:nvPr/>
        </p:nvSpPr>
        <p:spPr>
          <a:xfrm>
            <a:off x="0" y="-8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0E61ACC3-BAF7-F3FF-7E3B-668BD3742AFC}"/>
              </a:ext>
            </a:extLst>
          </p:cNvPr>
          <p:cNvSpPr/>
          <p:nvPr/>
        </p:nvSpPr>
        <p:spPr>
          <a:xfrm>
            <a:off x="0" y="1"/>
            <a:ext cx="7561346" cy="623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96CFA63D-B17A-21AD-30D8-BB7482F5D8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2" name="Grafik 1" descr="Bil med massiv udfyldning">
            <a:extLst>
              <a:ext uri="{FF2B5EF4-FFF2-40B4-BE49-F238E27FC236}">
                <a16:creationId xmlns:a16="http://schemas.microsoft.com/office/drawing/2014/main" id="{CC059AF1-AC54-01DF-7FAA-F1FAEA0B7F9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363502" y="4021765"/>
            <a:ext cx="3020163" cy="3058675"/>
          </a:xfrm>
          <a:prstGeom prst="rect">
            <a:avLst/>
          </a:prstGeom>
        </p:spPr>
      </p:pic>
      <p:pic>
        <p:nvPicPr>
          <p:cNvPr id="7" name="Billede 6" descr="Et billede, der indeholder Cykelhjul, cykel&#10;&#10;Automatisk genereret beskrivelse">
            <a:extLst>
              <a:ext uri="{FF2B5EF4-FFF2-40B4-BE49-F238E27FC236}">
                <a16:creationId xmlns:a16="http://schemas.microsoft.com/office/drawing/2014/main" id="{F52BAC0D-7E73-1E56-8631-0901F03E9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16122" y="3987716"/>
            <a:ext cx="2539764" cy="2251855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A5E474A-7689-DE30-0B40-1AAC60FEC858}"/>
              </a:ext>
            </a:extLst>
          </p:cNvPr>
          <p:cNvSpPr txBox="1"/>
          <p:nvPr/>
        </p:nvSpPr>
        <p:spPr>
          <a:xfrm>
            <a:off x="668420" y="1375044"/>
            <a:ext cx="6609798" cy="1940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64 %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 brugerne, der</a:t>
            </a:r>
          </a:p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har bil til rådighed, pendler</a:t>
            </a:r>
          </a:p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altid på cykel</a:t>
            </a:r>
          </a:p>
        </p:txBody>
      </p:sp>
    </p:spTree>
    <p:extLst>
      <p:ext uri="{BB962C8B-B14F-4D97-AF65-F5344CB8AC3E}">
        <p14:creationId xmlns:p14="http://schemas.microsoft.com/office/powerpoint/2010/main" val="1662031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06F565-8A32-6EAA-9D17-93F62C896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7DF28C26-6B3C-DB3E-9A97-CF5687329DB6}"/>
              </a:ext>
            </a:extLst>
          </p:cNvPr>
          <p:cNvSpPr/>
          <p:nvPr/>
        </p:nvSpPr>
        <p:spPr>
          <a:xfrm>
            <a:off x="0" y="-8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C96EBBE8-465C-20BF-AB5D-F89EE09348C5}"/>
              </a:ext>
            </a:extLst>
          </p:cNvPr>
          <p:cNvSpPr/>
          <p:nvPr/>
        </p:nvSpPr>
        <p:spPr>
          <a:xfrm>
            <a:off x="0" y="1"/>
            <a:ext cx="7561346" cy="623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3612D503-6C71-BF4E-9578-526539A4A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3" name="Grafik 2" descr="Sne kontur">
            <a:extLst>
              <a:ext uri="{FF2B5EF4-FFF2-40B4-BE49-F238E27FC236}">
                <a16:creationId xmlns:a16="http://schemas.microsoft.com/office/drawing/2014/main" id="{955C10B6-FE4D-3FD3-3369-264F6453FDF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80976" y="2774065"/>
            <a:ext cx="3099671" cy="3099671"/>
          </a:xfrm>
          <a:prstGeom prst="rect">
            <a:avLst/>
          </a:prstGeom>
        </p:spPr>
      </p:pic>
      <p:pic>
        <p:nvPicPr>
          <p:cNvPr id="5" name="Grafik 4" descr="Dæmp (mindre sol) med massiv udfyldning">
            <a:extLst>
              <a:ext uri="{FF2B5EF4-FFF2-40B4-BE49-F238E27FC236}">
                <a16:creationId xmlns:a16="http://schemas.microsoft.com/office/drawing/2014/main" id="{2097DD61-B227-AA67-7F60-AE8B02D8D50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4872" y="3571730"/>
            <a:ext cx="2612887" cy="2612887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91EBC546-673A-CEFB-AD87-282000B54670}"/>
              </a:ext>
            </a:extLst>
          </p:cNvPr>
          <p:cNvSpPr txBox="1"/>
          <p:nvPr/>
        </p:nvSpPr>
        <p:spPr>
          <a:xfrm>
            <a:off x="668420" y="1375044"/>
            <a:ext cx="6609798" cy="1940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53 %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pendler lige meget</a:t>
            </a:r>
          </a:p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på cykel om sommeren og</a:t>
            </a:r>
          </a:p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om vinteren</a:t>
            </a:r>
          </a:p>
        </p:txBody>
      </p:sp>
    </p:spTree>
    <p:extLst>
      <p:ext uri="{BB962C8B-B14F-4D97-AF65-F5344CB8AC3E}">
        <p14:creationId xmlns:p14="http://schemas.microsoft.com/office/powerpoint/2010/main" val="474869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2FF71-D077-DB90-AC5A-F67092E43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6FFB64D2-4119-6399-A0BD-FE1DF16223EB}"/>
              </a:ext>
            </a:extLst>
          </p:cNvPr>
          <p:cNvSpPr/>
          <p:nvPr/>
        </p:nvSpPr>
        <p:spPr>
          <a:xfrm>
            <a:off x="0" y="-8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5938FDD1-7FC8-774F-B79D-D42A7D986723}"/>
              </a:ext>
            </a:extLst>
          </p:cNvPr>
          <p:cNvSpPr/>
          <p:nvPr/>
        </p:nvSpPr>
        <p:spPr>
          <a:xfrm>
            <a:off x="0" y="1"/>
            <a:ext cx="7561346" cy="6237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21" name="Billede 20">
            <a:extLst>
              <a:ext uri="{FF2B5EF4-FFF2-40B4-BE49-F238E27FC236}">
                <a16:creationId xmlns:a16="http://schemas.microsoft.com/office/drawing/2014/main" id="{95490A5D-34D9-DFF9-04FA-6F8849B8E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2" name="Grafik 1" descr="Hjerte med pulse med massiv udfyldning">
            <a:extLst>
              <a:ext uri="{FF2B5EF4-FFF2-40B4-BE49-F238E27FC236}">
                <a16:creationId xmlns:a16="http://schemas.microsoft.com/office/drawing/2014/main" id="{5FC1A94E-9FCC-A3D6-982F-45840B8F9CC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8644" y="3599063"/>
            <a:ext cx="2466990" cy="246699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1A4360F-FE7E-0999-C8B7-EED8EAAB4FB2}"/>
              </a:ext>
            </a:extLst>
          </p:cNvPr>
          <p:cNvSpPr txBox="1"/>
          <p:nvPr/>
        </p:nvSpPr>
        <p:spPr>
          <a:xfrm>
            <a:off x="668420" y="1375044"/>
            <a:ext cx="6609798" cy="1940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71 %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 brugerne er</a:t>
            </a:r>
          </a:p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mindre stressede i</a:t>
            </a:r>
          </a:p>
          <a:p>
            <a:pPr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hverdagen, når de cykler</a:t>
            </a:r>
          </a:p>
        </p:txBody>
      </p:sp>
    </p:spTree>
    <p:extLst>
      <p:ext uri="{BB962C8B-B14F-4D97-AF65-F5344CB8AC3E}">
        <p14:creationId xmlns:p14="http://schemas.microsoft.com/office/powerpoint/2010/main" val="500932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043FF-1BFE-1193-7E44-8A3CD2740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B6C16663-75AC-9CED-53BC-774F74294780}"/>
              </a:ext>
            </a:extLst>
          </p:cNvPr>
          <p:cNvSpPr/>
          <p:nvPr/>
        </p:nvSpPr>
        <p:spPr>
          <a:xfrm>
            <a:off x="0" y="-1075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2AEC6055-C2D4-144D-2771-99972FD378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/>
          <a:stretch>
            <a:fillRect/>
          </a:stretch>
        </p:blipFill>
        <p:spPr>
          <a:xfrm>
            <a:off x="-350111" y="2730146"/>
            <a:ext cx="9000840" cy="309274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4F3DC4AD-F6F4-9A6A-E67A-D9B921F6A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ADC8CBE-8FEC-4AE0-6539-DB11392879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35652" r="8547" b="21870"/>
          <a:stretch>
            <a:fillRect/>
          </a:stretch>
        </p:blipFill>
        <p:spPr>
          <a:xfrm>
            <a:off x="1" y="3252287"/>
            <a:ext cx="7561264" cy="2451165"/>
          </a:xfrm>
          <a:prstGeom prst="rect">
            <a:avLst/>
          </a:prstGeom>
          <a:ln>
            <a:noFill/>
          </a:ln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549B6AC-548C-DBCF-91DE-13DE00966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" t="24549" b="27561"/>
          <a:stretch>
            <a:fillRect/>
          </a:stretch>
        </p:blipFill>
        <p:spPr>
          <a:xfrm>
            <a:off x="0" y="3239549"/>
            <a:ext cx="7561346" cy="247664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B0DF4B2-279F-C53A-7E05-3F07DE9C19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3" r="45321"/>
          <a:stretch>
            <a:fillRect/>
          </a:stretch>
        </p:blipFill>
        <p:spPr>
          <a:xfrm>
            <a:off x="2" y="2753363"/>
            <a:ext cx="1161240" cy="3092747"/>
          </a:xfrm>
          <a:prstGeom prst="rect">
            <a:avLst/>
          </a:prstGeom>
        </p:spPr>
      </p:pic>
      <p:sp>
        <p:nvSpPr>
          <p:cNvPr id="10" name="Ligebenet trapez 9">
            <a:extLst>
              <a:ext uri="{FF2B5EF4-FFF2-40B4-BE49-F238E27FC236}">
                <a16:creationId xmlns:a16="http://schemas.microsoft.com/office/drawing/2014/main" id="{2FAB69E6-D475-DFA2-8F5A-D50DFE7BD1CF}"/>
              </a:ext>
            </a:extLst>
          </p:cNvPr>
          <p:cNvSpPr/>
          <p:nvPr/>
        </p:nvSpPr>
        <p:spPr>
          <a:xfrm>
            <a:off x="4694807" y="4491208"/>
            <a:ext cx="1947278" cy="1345022"/>
          </a:xfrm>
          <a:prstGeom prst="trapezoid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50C678C-9BF0-FC24-109C-7C1D66635761}"/>
              </a:ext>
            </a:extLst>
          </p:cNvPr>
          <p:cNvSpPr/>
          <p:nvPr/>
        </p:nvSpPr>
        <p:spPr>
          <a:xfrm>
            <a:off x="6281972" y="4238394"/>
            <a:ext cx="1279291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D43030B-1684-276C-EB50-9BBD56470D16}"/>
              </a:ext>
            </a:extLst>
          </p:cNvPr>
          <p:cNvSpPr/>
          <p:nvPr/>
        </p:nvSpPr>
        <p:spPr>
          <a:xfrm>
            <a:off x="7157442" y="3239549"/>
            <a:ext cx="403822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D75448C-2E91-B6AA-73A8-DB8619FF14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r="19100"/>
          <a:stretch>
            <a:fillRect/>
          </a:stretch>
        </p:blipFill>
        <p:spPr>
          <a:xfrm>
            <a:off x="1143692" y="2750646"/>
            <a:ext cx="6417571" cy="3092747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120D382D-65A1-6DA2-D241-24BBDE1D4699}"/>
              </a:ext>
            </a:extLst>
          </p:cNvPr>
          <p:cNvSpPr txBox="1"/>
          <p:nvPr/>
        </p:nvSpPr>
        <p:spPr>
          <a:xfrm>
            <a:off x="887363" y="1146427"/>
            <a:ext cx="6156233" cy="1838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52 %</a:t>
            </a: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stigning i cykeltrafikken, når man opgraderer til supercykelsti</a:t>
            </a:r>
          </a:p>
        </p:txBody>
      </p:sp>
    </p:spTree>
    <p:extLst>
      <p:ext uri="{BB962C8B-B14F-4D97-AF65-F5344CB8AC3E}">
        <p14:creationId xmlns:p14="http://schemas.microsoft.com/office/powerpoint/2010/main" val="3751100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17BD1-8DDC-0C13-E556-C4567B160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927E35B1-4AB0-3B9C-B626-8A1529755535}"/>
              </a:ext>
            </a:extLst>
          </p:cNvPr>
          <p:cNvSpPr/>
          <p:nvPr/>
        </p:nvSpPr>
        <p:spPr>
          <a:xfrm>
            <a:off x="0" y="-1075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B98EC2A7-2C90-6293-A8B8-118DA666B49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/>
          <a:stretch>
            <a:fillRect/>
          </a:stretch>
        </p:blipFill>
        <p:spPr>
          <a:xfrm>
            <a:off x="-350111" y="2730146"/>
            <a:ext cx="9000840" cy="309274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A4BC5B8-5F4F-3DE1-7C34-16F6941991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8D5907A-28C1-C0EE-26FF-D03182433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35652" r="8547" b="21870"/>
          <a:stretch>
            <a:fillRect/>
          </a:stretch>
        </p:blipFill>
        <p:spPr>
          <a:xfrm>
            <a:off x="1" y="3252287"/>
            <a:ext cx="7561264" cy="2451165"/>
          </a:xfrm>
          <a:prstGeom prst="rect">
            <a:avLst/>
          </a:prstGeom>
          <a:ln>
            <a:noFill/>
          </a:ln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30DFB6EA-3E2C-C9D1-89B8-017E2C888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17154" b="34188"/>
          <a:stretch>
            <a:fillRect/>
          </a:stretch>
        </p:blipFill>
        <p:spPr>
          <a:xfrm>
            <a:off x="-83" y="3252287"/>
            <a:ext cx="7121208" cy="245116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48AB807-B6B4-CB59-07FC-3544EED380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3" r="45321"/>
          <a:stretch>
            <a:fillRect/>
          </a:stretch>
        </p:blipFill>
        <p:spPr>
          <a:xfrm>
            <a:off x="2" y="2753363"/>
            <a:ext cx="1161240" cy="3092747"/>
          </a:xfrm>
          <a:prstGeom prst="rect">
            <a:avLst/>
          </a:prstGeom>
        </p:spPr>
      </p:pic>
      <p:sp>
        <p:nvSpPr>
          <p:cNvPr id="9" name="Ligebenet trapez 8">
            <a:extLst>
              <a:ext uri="{FF2B5EF4-FFF2-40B4-BE49-F238E27FC236}">
                <a16:creationId xmlns:a16="http://schemas.microsoft.com/office/drawing/2014/main" id="{785CF4BC-7D3D-187B-620E-1D525A3F464C}"/>
              </a:ext>
            </a:extLst>
          </p:cNvPr>
          <p:cNvSpPr/>
          <p:nvPr/>
        </p:nvSpPr>
        <p:spPr>
          <a:xfrm>
            <a:off x="4694807" y="4491208"/>
            <a:ext cx="1947278" cy="1345022"/>
          </a:xfrm>
          <a:prstGeom prst="trapezoid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C210FA7-5D23-F0E5-1632-8F1180E99AFF}"/>
              </a:ext>
            </a:extLst>
          </p:cNvPr>
          <p:cNvSpPr/>
          <p:nvPr/>
        </p:nvSpPr>
        <p:spPr>
          <a:xfrm>
            <a:off x="6281972" y="4238394"/>
            <a:ext cx="1279291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D0C89786-2297-B1D2-1BBD-1CE3C23E313E}"/>
              </a:ext>
            </a:extLst>
          </p:cNvPr>
          <p:cNvSpPr/>
          <p:nvPr/>
        </p:nvSpPr>
        <p:spPr>
          <a:xfrm>
            <a:off x="7157442" y="3239549"/>
            <a:ext cx="403822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F0C86EB0-035A-22C9-E08A-90D316ECA4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r="19100"/>
          <a:stretch>
            <a:fillRect/>
          </a:stretch>
        </p:blipFill>
        <p:spPr>
          <a:xfrm>
            <a:off x="1143692" y="2750646"/>
            <a:ext cx="6417571" cy="3092747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9C127493-D20D-5C8D-CDAA-5A50BDE3F1FA}"/>
              </a:ext>
            </a:extLst>
          </p:cNvPr>
          <p:cNvSpPr txBox="1"/>
          <p:nvPr/>
        </p:nvSpPr>
        <p:spPr>
          <a:xfrm>
            <a:off x="2010633" y="1345659"/>
            <a:ext cx="5015875" cy="188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12 km</a:t>
            </a: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cykler brugerne</a:t>
            </a:r>
          </a:p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 gennemsnit pr. tur</a:t>
            </a:r>
          </a:p>
        </p:txBody>
      </p:sp>
    </p:spTree>
    <p:extLst>
      <p:ext uri="{BB962C8B-B14F-4D97-AF65-F5344CB8AC3E}">
        <p14:creationId xmlns:p14="http://schemas.microsoft.com/office/powerpoint/2010/main" val="318616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685C44-B265-ED08-7F26-6CDE9B9D3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80B67B3-7C50-99A5-FF57-6F74D0F61340}"/>
              </a:ext>
            </a:extLst>
          </p:cNvPr>
          <p:cNvSpPr/>
          <p:nvPr/>
        </p:nvSpPr>
        <p:spPr>
          <a:xfrm>
            <a:off x="0" y="-1075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DCF0DB21-70D2-AB6A-7344-31226AF5F8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/>
          <a:stretch>
            <a:fillRect/>
          </a:stretch>
        </p:blipFill>
        <p:spPr>
          <a:xfrm>
            <a:off x="-350111" y="2730146"/>
            <a:ext cx="9000840" cy="309274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C448163-9236-7011-1A20-B9419BEC2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6AE6529B-7A83-A192-E60D-3B4DC4486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35652" r="8547" b="21870"/>
          <a:stretch>
            <a:fillRect/>
          </a:stretch>
        </p:blipFill>
        <p:spPr>
          <a:xfrm>
            <a:off x="1" y="3252287"/>
            <a:ext cx="7561264" cy="2451165"/>
          </a:xfrm>
          <a:prstGeom prst="rect">
            <a:avLst/>
          </a:prstGeom>
          <a:ln>
            <a:noFill/>
          </a:ln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5494CE3A-6AAE-B0F1-3CEE-EE17CB404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47433" r="1472" b="4060"/>
          <a:stretch>
            <a:fillRect/>
          </a:stretch>
        </p:blipFill>
        <p:spPr>
          <a:xfrm>
            <a:off x="1" y="3239548"/>
            <a:ext cx="7536399" cy="250391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4EAC297-A9B7-D434-FEF0-9B3191E552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3" r="45321"/>
          <a:stretch>
            <a:fillRect/>
          </a:stretch>
        </p:blipFill>
        <p:spPr>
          <a:xfrm>
            <a:off x="-24863" y="2753363"/>
            <a:ext cx="1186104" cy="3092747"/>
          </a:xfrm>
          <a:prstGeom prst="rect">
            <a:avLst/>
          </a:prstGeom>
        </p:spPr>
      </p:pic>
      <p:sp>
        <p:nvSpPr>
          <p:cNvPr id="10" name="Ligebenet trapez 9">
            <a:extLst>
              <a:ext uri="{FF2B5EF4-FFF2-40B4-BE49-F238E27FC236}">
                <a16:creationId xmlns:a16="http://schemas.microsoft.com/office/drawing/2014/main" id="{76593B96-2622-E7CA-D1C1-76EC1F30C611}"/>
              </a:ext>
            </a:extLst>
          </p:cNvPr>
          <p:cNvSpPr/>
          <p:nvPr/>
        </p:nvSpPr>
        <p:spPr>
          <a:xfrm>
            <a:off x="4694807" y="4491208"/>
            <a:ext cx="1947278" cy="1345022"/>
          </a:xfrm>
          <a:prstGeom prst="trapezoid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1F36403-2E4F-3E4A-0E75-316C9ECF5A77}"/>
              </a:ext>
            </a:extLst>
          </p:cNvPr>
          <p:cNvSpPr/>
          <p:nvPr/>
        </p:nvSpPr>
        <p:spPr>
          <a:xfrm>
            <a:off x="6281972" y="4238394"/>
            <a:ext cx="1279291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F72B15E-ED83-46AC-CFB0-69489C0EFB01}"/>
              </a:ext>
            </a:extLst>
          </p:cNvPr>
          <p:cNvSpPr/>
          <p:nvPr/>
        </p:nvSpPr>
        <p:spPr>
          <a:xfrm>
            <a:off x="7157442" y="3239549"/>
            <a:ext cx="403822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BDF6AF84-C316-05F4-C37C-647676EFCE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r="19100"/>
          <a:stretch>
            <a:fillRect/>
          </a:stretch>
        </p:blipFill>
        <p:spPr>
          <a:xfrm>
            <a:off x="1143692" y="2750646"/>
            <a:ext cx="6417571" cy="3092747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82F6F2D3-AB17-782A-5713-60808D7739F3}"/>
              </a:ext>
            </a:extLst>
          </p:cNvPr>
          <p:cNvSpPr txBox="1"/>
          <p:nvPr/>
        </p:nvSpPr>
        <p:spPr>
          <a:xfrm>
            <a:off x="2304934" y="1246809"/>
            <a:ext cx="4852508" cy="1838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40 %</a:t>
            </a: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 dem, der ikke cyklede før, kørte tidligere i bil</a:t>
            </a:r>
          </a:p>
        </p:txBody>
      </p:sp>
    </p:spTree>
    <p:extLst>
      <p:ext uri="{BB962C8B-B14F-4D97-AF65-F5344CB8AC3E}">
        <p14:creationId xmlns:p14="http://schemas.microsoft.com/office/powerpoint/2010/main" val="513636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22684-874B-2D7E-4067-0047151A3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1A5D1AE-D331-C719-D336-457EEAD40BB2}"/>
              </a:ext>
            </a:extLst>
          </p:cNvPr>
          <p:cNvSpPr/>
          <p:nvPr/>
        </p:nvSpPr>
        <p:spPr>
          <a:xfrm>
            <a:off x="0" y="-1075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AD2569FC-A622-3C68-F313-0F373FC946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/>
          <a:stretch>
            <a:fillRect/>
          </a:stretch>
        </p:blipFill>
        <p:spPr>
          <a:xfrm>
            <a:off x="-350111" y="2730146"/>
            <a:ext cx="9000840" cy="309274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C1E62207-9A43-E61D-62AB-60DFD5FAB2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EB2384E-D8D2-E216-3584-0A55106A2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35652" r="8547" b="21870"/>
          <a:stretch>
            <a:fillRect/>
          </a:stretch>
        </p:blipFill>
        <p:spPr>
          <a:xfrm>
            <a:off x="1" y="3252287"/>
            <a:ext cx="7561264" cy="2451165"/>
          </a:xfrm>
          <a:prstGeom prst="rect">
            <a:avLst/>
          </a:prstGeom>
          <a:ln>
            <a:noFill/>
          </a:ln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EAE1C887-296E-058C-2CE3-3F68495FA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72" b="11948"/>
          <a:stretch>
            <a:fillRect/>
          </a:stretch>
        </p:blipFill>
        <p:spPr>
          <a:xfrm>
            <a:off x="-83" y="3255330"/>
            <a:ext cx="7157439" cy="244812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F7AF40B-9273-A5CD-CF92-092F94C3ED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3" r="45321"/>
          <a:stretch>
            <a:fillRect/>
          </a:stretch>
        </p:blipFill>
        <p:spPr>
          <a:xfrm>
            <a:off x="-164" y="2753363"/>
            <a:ext cx="1161406" cy="3092747"/>
          </a:xfrm>
          <a:prstGeom prst="rect">
            <a:avLst/>
          </a:prstGeom>
        </p:spPr>
      </p:pic>
      <p:sp>
        <p:nvSpPr>
          <p:cNvPr id="10" name="Ligebenet trapez 9">
            <a:extLst>
              <a:ext uri="{FF2B5EF4-FFF2-40B4-BE49-F238E27FC236}">
                <a16:creationId xmlns:a16="http://schemas.microsoft.com/office/drawing/2014/main" id="{8EBED08A-F526-5B19-EDDA-F9D66FF42003}"/>
              </a:ext>
            </a:extLst>
          </p:cNvPr>
          <p:cNvSpPr/>
          <p:nvPr/>
        </p:nvSpPr>
        <p:spPr>
          <a:xfrm>
            <a:off x="4694807" y="4491208"/>
            <a:ext cx="1947278" cy="1345022"/>
          </a:xfrm>
          <a:prstGeom prst="trapezoid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0D55B9C5-3D30-C44E-7CAF-0D8857A782FB}"/>
              </a:ext>
            </a:extLst>
          </p:cNvPr>
          <p:cNvSpPr/>
          <p:nvPr/>
        </p:nvSpPr>
        <p:spPr>
          <a:xfrm>
            <a:off x="6281972" y="4238394"/>
            <a:ext cx="1279291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2851991-9B25-9378-3318-22944C326CC2}"/>
              </a:ext>
            </a:extLst>
          </p:cNvPr>
          <p:cNvSpPr/>
          <p:nvPr/>
        </p:nvSpPr>
        <p:spPr>
          <a:xfrm>
            <a:off x="7157442" y="3239549"/>
            <a:ext cx="403822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8BE4D4D-5357-4C26-EFC6-5BAEF8EDB6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r="19100"/>
          <a:stretch>
            <a:fillRect/>
          </a:stretch>
        </p:blipFill>
        <p:spPr>
          <a:xfrm>
            <a:off x="1143692" y="2750646"/>
            <a:ext cx="6417571" cy="3092747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A4A81076-6584-9350-D954-00854407448F}"/>
              </a:ext>
            </a:extLst>
          </p:cNvPr>
          <p:cNvSpPr txBox="1"/>
          <p:nvPr/>
        </p:nvSpPr>
        <p:spPr>
          <a:xfrm>
            <a:off x="416708" y="1537988"/>
            <a:ext cx="6609798" cy="1382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20 %</a:t>
            </a: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cykler</a:t>
            </a:r>
          </a:p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på elcykler</a:t>
            </a:r>
          </a:p>
        </p:txBody>
      </p:sp>
    </p:spTree>
    <p:extLst>
      <p:ext uri="{BB962C8B-B14F-4D97-AF65-F5344CB8AC3E}">
        <p14:creationId xmlns:p14="http://schemas.microsoft.com/office/powerpoint/2010/main" val="4057572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82081-141C-23F7-B73C-34971FE25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C8508B4-FAE5-4AA0-82F4-D70876507503}"/>
              </a:ext>
            </a:extLst>
          </p:cNvPr>
          <p:cNvSpPr/>
          <p:nvPr/>
        </p:nvSpPr>
        <p:spPr>
          <a:xfrm>
            <a:off x="0" y="-1075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A1B532F-D7AD-8DEF-536A-245EBEEB045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/>
          <a:stretch>
            <a:fillRect/>
          </a:stretch>
        </p:blipFill>
        <p:spPr>
          <a:xfrm>
            <a:off x="-350111" y="2730146"/>
            <a:ext cx="9000840" cy="309274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A9BF6CB-396C-A098-5E63-072A89B8D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1C3F95E-C11E-EC2F-7084-8B59C28DD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35652" r="8547" b="21870"/>
          <a:stretch>
            <a:fillRect/>
          </a:stretch>
        </p:blipFill>
        <p:spPr>
          <a:xfrm>
            <a:off x="1" y="3252287"/>
            <a:ext cx="7561264" cy="2451165"/>
          </a:xfrm>
          <a:prstGeom prst="rect">
            <a:avLst/>
          </a:prstGeom>
          <a:ln>
            <a:noFill/>
          </a:ln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ECEACA60-40BC-6951-2943-0665CB48E5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31184" r="3721" b="22045"/>
          <a:stretch>
            <a:fillRect/>
          </a:stretch>
        </p:blipFill>
        <p:spPr>
          <a:xfrm>
            <a:off x="-83" y="3252287"/>
            <a:ext cx="7536482" cy="245116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55E1F6D-8279-B5F2-5F89-E7B6D3B642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3" r="45321"/>
          <a:stretch>
            <a:fillRect/>
          </a:stretch>
        </p:blipFill>
        <p:spPr>
          <a:xfrm>
            <a:off x="-24944" y="2753363"/>
            <a:ext cx="1186187" cy="3092747"/>
          </a:xfrm>
          <a:prstGeom prst="rect">
            <a:avLst/>
          </a:prstGeom>
        </p:spPr>
      </p:pic>
      <p:sp>
        <p:nvSpPr>
          <p:cNvPr id="10" name="Ligebenet trapez 9">
            <a:extLst>
              <a:ext uri="{FF2B5EF4-FFF2-40B4-BE49-F238E27FC236}">
                <a16:creationId xmlns:a16="http://schemas.microsoft.com/office/drawing/2014/main" id="{426BF134-CDCB-2DF8-A914-A5D4497C8126}"/>
              </a:ext>
            </a:extLst>
          </p:cNvPr>
          <p:cNvSpPr/>
          <p:nvPr/>
        </p:nvSpPr>
        <p:spPr>
          <a:xfrm>
            <a:off x="4694807" y="4491208"/>
            <a:ext cx="1947278" cy="1345022"/>
          </a:xfrm>
          <a:prstGeom prst="trapezoid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487E4517-3405-3DCE-A1D4-6AAEDD2C635C}"/>
              </a:ext>
            </a:extLst>
          </p:cNvPr>
          <p:cNvSpPr/>
          <p:nvPr/>
        </p:nvSpPr>
        <p:spPr>
          <a:xfrm>
            <a:off x="6281972" y="4238394"/>
            <a:ext cx="1279291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09D3E84D-0A06-5C35-2685-C65B210991E6}"/>
              </a:ext>
            </a:extLst>
          </p:cNvPr>
          <p:cNvSpPr/>
          <p:nvPr/>
        </p:nvSpPr>
        <p:spPr>
          <a:xfrm>
            <a:off x="7157442" y="3239549"/>
            <a:ext cx="403822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A6EE97AE-2E16-8FA6-C48F-0A6400FFCD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r="19100"/>
          <a:stretch>
            <a:fillRect/>
          </a:stretch>
        </p:blipFill>
        <p:spPr>
          <a:xfrm>
            <a:off x="1143692" y="2750646"/>
            <a:ext cx="6417571" cy="3092747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460999C0-75DC-9283-19BD-F4C6BF127E6C}"/>
              </a:ext>
            </a:extLst>
          </p:cNvPr>
          <p:cNvSpPr txBox="1"/>
          <p:nvPr/>
        </p:nvSpPr>
        <p:spPr>
          <a:xfrm>
            <a:off x="2670840" y="1179471"/>
            <a:ext cx="4355668" cy="188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43 %</a:t>
            </a: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 brugerne</a:t>
            </a:r>
          </a:p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har hjemmeboende børn</a:t>
            </a:r>
          </a:p>
        </p:txBody>
      </p:sp>
    </p:spTree>
    <p:extLst>
      <p:ext uri="{BB962C8B-B14F-4D97-AF65-F5344CB8AC3E}">
        <p14:creationId xmlns:p14="http://schemas.microsoft.com/office/powerpoint/2010/main" val="884321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64D6D-5682-2257-AB6D-D0D5DE199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203B7C0D-A8D0-CE7E-49BD-206AB51B94EA}"/>
              </a:ext>
            </a:extLst>
          </p:cNvPr>
          <p:cNvSpPr/>
          <p:nvPr/>
        </p:nvSpPr>
        <p:spPr>
          <a:xfrm>
            <a:off x="0" y="-1075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461AE9D1-261D-E37F-0D81-B3E8A4C4345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/>
          <a:stretch>
            <a:fillRect/>
          </a:stretch>
        </p:blipFill>
        <p:spPr>
          <a:xfrm>
            <a:off x="-350111" y="2730146"/>
            <a:ext cx="9000840" cy="309274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1725EF31-FD01-2E37-9D2D-D21631A505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0BF9CE92-A23D-6CF0-7E42-DB7DD5CC7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35652" r="8547" b="21870"/>
          <a:stretch>
            <a:fillRect/>
          </a:stretch>
        </p:blipFill>
        <p:spPr>
          <a:xfrm>
            <a:off x="1" y="3252287"/>
            <a:ext cx="7561264" cy="2451165"/>
          </a:xfrm>
          <a:prstGeom prst="rect">
            <a:avLst/>
          </a:prstGeom>
          <a:ln>
            <a:noFill/>
          </a:ln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6320FDB-9F10-CEEF-11A6-C750C72A23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2" t="35952" r="-1" b="21788"/>
          <a:stretch>
            <a:fillRect/>
          </a:stretch>
        </p:blipFill>
        <p:spPr>
          <a:xfrm>
            <a:off x="0" y="3239549"/>
            <a:ext cx="7561346" cy="247057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6318ABA-DE4A-9357-C104-EB19A21BF9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3" r="45321"/>
          <a:stretch>
            <a:fillRect/>
          </a:stretch>
        </p:blipFill>
        <p:spPr>
          <a:xfrm>
            <a:off x="-83" y="2753363"/>
            <a:ext cx="1161323" cy="3092747"/>
          </a:xfrm>
          <a:prstGeom prst="rect">
            <a:avLst/>
          </a:prstGeom>
        </p:spPr>
      </p:pic>
      <p:sp>
        <p:nvSpPr>
          <p:cNvPr id="10" name="Ligebenet trapez 9">
            <a:extLst>
              <a:ext uri="{FF2B5EF4-FFF2-40B4-BE49-F238E27FC236}">
                <a16:creationId xmlns:a16="http://schemas.microsoft.com/office/drawing/2014/main" id="{286459BC-FEF0-9038-E316-3A74A5210CC8}"/>
              </a:ext>
            </a:extLst>
          </p:cNvPr>
          <p:cNvSpPr/>
          <p:nvPr/>
        </p:nvSpPr>
        <p:spPr>
          <a:xfrm>
            <a:off x="4694807" y="4491208"/>
            <a:ext cx="1947278" cy="1345022"/>
          </a:xfrm>
          <a:prstGeom prst="trapezoid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23EFFE1C-F7C0-1CB9-AD08-B42DA3A1B6EC}"/>
              </a:ext>
            </a:extLst>
          </p:cNvPr>
          <p:cNvSpPr/>
          <p:nvPr/>
        </p:nvSpPr>
        <p:spPr>
          <a:xfrm>
            <a:off x="6281972" y="4238394"/>
            <a:ext cx="1279291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14E4E7BA-9C08-9278-B4A6-61C2D09F3047}"/>
              </a:ext>
            </a:extLst>
          </p:cNvPr>
          <p:cNvSpPr/>
          <p:nvPr/>
        </p:nvSpPr>
        <p:spPr>
          <a:xfrm>
            <a:off x="7157442" y="3239549"/>
            <a:ext cx="403822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8B94E215-46D4-AEE6-919F-5B82242F64F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r="19100"/>
          <a:stretch>
            <a:fillRect/>
          </a:stretch>
        </p:blipFill>
        <p:spPr>
          <a:xfrm>
            <a:off x="1143692" y="2750646"/>
            <a:ext cx="6417571" cy="3092747"/>
          </a:xfrm>
          <a:prstGeom prst="rect">
            <a:avLst/>
          </a:prstGeom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35418F72-0793-4B2E-1C7A-A3D642F02503}"/>
              </a:ext>
            </a:extLst>
          </p:cNvPr>
          <p:cNvSpPr txBox="1"/>
          <p:nvPr/>
        </p:nvSpPr>
        <p:spPr>
          <a:xfrm>
            <a:off x="1825831" y="1184220"/>
            <a:ext cx="5185928" cy="1838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64 %</a:t>
            </a: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 brugerne, der har bil til rådighed, pendler altid på cykel</a:t>
            </a:r>
          </a:p>
        </p:txBody>
      </p:sp>
    </p:spTree>
    <p:extLst>
      <p:ext uri="{BB962C8B-B14F-4D97-AF65-F5344CB8AC3E}">
        <p14:creationId xmlns:p14="http://schemas.microsoft.com/office/powerpoint/2010/main" val="3425332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29B50-6276-5CEE-AB97-E6FB7AFC3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1BD566F-DA8E-EC78-9A84-BEBAC4BCFF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/>
          <a:stretch>
            <a:fillRect/>
          </a:stretch>
        </p:blipFill>
        <p:spPr>
          <a:xfrm>
            <a:off x="-350111" y="2730146"/>
            <a:ext cx="9000840" cy="3092747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BBFFCFFD-4EF1-FF50-0A7B-27B1A8619D86}"/>
              </a:ext>
            </a:extLst>
          </p:cNvPr>
          <p:cNvSpPr/>
          <p:nvPr/>
        </p:nvSpPr>
        <p:spPr>
          <a:xfrm>
            <a:off x="0" y="-1075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1428906-419F-B262-4BBC-69462B22D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/>
          <a:stretch>
            <a:fillRect/>
          </a:stretch>
        </p:blipFill>
        <p:spPr>
          <a:xfrm>
            <a:off x="-350111" y="2730146"/>
            <a:ext cx="9000840" cy="3092747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FF9A0C34-284A-29BA-405A-4106C2E90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C0AEAEF-7BF5-B3E9-C51D-29DE5371A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35652" r="8547" b="21870"/>
          <a:stretch>
            <a:fillRect/>
          </a:stretch>
        </p:blipFill>
        <p:spPr>
          <a:xfrm>
            <a:off x="1" y="3252287"/>
            <a:ext cx="7561264" cy="2451165"/>
          </a:xfrm>
          <a:prstGeom prst="rect">
            <a:avLst/>
          </a:prstGeom>
          <a:ln>
            <a:noFill/>
          </a:ln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F76D8EA-05A7-AC0F-F91B-FE802F4608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4" t="47892" r="24600" b="22392"/>
          <a:stretch>
            <a:fillRect/>
          </a:stretch>
        </p:blipFill>
        <p:spPr>
          <a:xfrm>
            <a:off x="1" y="3252287"/>
            <a:ext cx="7561263" cy="245116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8498291-E006-3DBB-7F9E-833766CA3C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3" r="45321"/>
          <a:stretch>
            <a:fillRect/>
          </a:stretch>
        </p:blipFill>
        <p:spPr>
          <a:xfrm>
            <a:off x="-83" y="2753363"/>
            <a:ext cx="1161323" cy="3092747"/>
          </a:xfrm>
          <a:prstGeom prst="rect">
            <a:avLst/>
          </a:prstGeom>
        </p:spPr>
      </p:pic>
      <p:sp>
        <p:nvSpPr>
          <p:cNvPr id="10" name="Ligebenet trapez 9">
            <a:extLst>
              <a:ext uri="{FF2B5EF4-FFF2-40B4-BE49-F238E27FC236}">
                <a16:creationId xmlns:a16="http://schemas.microsoft.com/office/drawing/2014/main" id="{8A58C0C0-D0D7-B628-1CB8-8851B4B2A63D}"/>
              </a:ext>
            </a:extLst>
          </p:cNvPr>
          <p:cNvSpPr/>
          <p:nvPr/>
        </p:nvSpPr>
        <p:spPr>
          <a:xfrm>
            <a:off x="4694807" y="4491208"/>
            <a:ext cx="1947278" cy="1345022"/>
          </a:xfrm>
          <a:prstGeom prst="trapezoid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14B3E0F5-8F35-A49A-02FD-3034905FE817}"/>
              </a:ext>
            </a:extLst>
          </p:cNvPr>
          <p:cNvSpPr/>
          <p:nvPr/>
        </p:nvSpPr>
        <p:spPr>
          <a:xfrm>
            <a:off x="6281972" y="4238394"/>
            <a:ext cx="1279291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28617F6-8C77-1B5B-F36A-ECEA33D4907D}"/>
              </a:ext>
            </a:extLst>
          </p:cNvPr>
          <p:cNvSpPr/>
          <p:nvPr/>
        </p:nvSpPr>
        <p:spPr>
          <a:xfrm>
            <a:off x="7157442" y="3239549"/>
            <a:ext cx="403822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FC9562E6-5416-DDF1-B9AC-BF69E812F2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r="19100"/>
          <a:stretch>
            <a:fillRect/>
          </a:stretch>
        </p:blipFill>
        <p:spPr>
          <a:xfrm>
            <a:off x="1143692" y="2750646"/>
            <a:ext cx="6417571" cy="3092747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60BF13F1-849E-76B5-FBFC-5D7291D2B974}"/>
              </a:ext>
            </a:extLst>
          </p:cNvPr>
          <p:cNvSpPr txBox="1"/>
          <p:nvPr/>
        </p:nvSpPr>
        <p:spPr>
          <a:xfrm>
            <a:off x="2920919" y="814131"/>
            <a:ext cx="4091478" cy="2345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53 %</a:t>
            </a: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pendler lige meget på cykel om sommeren og om vinteren</a:t>
            </a:r>
          </a:p>
        </p:txBody>
      </p:sp>
    </p:spTree>
    <p:extLst>
      <p:ext uri="{BB962C8B-B14F-4D97-AF65-F5344CB8AC3E}">
        <p14:creationId xmlns:p14="http://schemas.microsoft.com/office/powerpoint/2010/main" val="1787978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BFC15-1DEC-74B7-081F-F52E06C6D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0D2EB4FA-5503-F452-7B75-9E0CC5F48DE7}"/>
              </a:ext>
            </a:extLst>
          </p:cNvPr>
          <p:cNvSpPr/>
          <p:nvPr/>
        </p:nvSpPr>
        <p:spPr>
          <a:xfrm>
            <a:off x="0" y="-10753"/>
            <a:ext cx="7561346" cy="7561346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E33D7983-94A6-2DB4-69FA-6952CD377D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/>
          <a:stretch>
            <a:fillRect/>
          </a:stretch>
        </p:blipFill>
        <p:spPr>
          <a:xfrm>
            <a:off x="-350111" y="2730146"/>
            <a:ext cx="9000840" cy="3092747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0E3EB172-CBE8-7ADB-12BA-1F0576F16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3" r="14273" b="20837"/>
          <a:stretch>
            <a:fillRect/>
          </a:stretch>
        </p:blipFill>
        <p:spPr>
          <a:xfrm>
            <a:off x="4418795" y="6393931"/>
            <a:ext cx="3117604" cy="861681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A2795E0-4357-777D-3E72-F1AD7EF8D20C}"/>
              </a:ext>
            </a:extLst>
          </p:cNvPr>
          <p:cNvSpPr txBox="1"/>
          <p:nvPr/>
        </p:nvSpPr>
        <p:spPr>
          <a:xfrm>
            <a:off x="555260" y="1081619"/>
            <a:ext cx="6609798" cy="19408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4621" b="1" kern="100" dirty="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71 %</a:t>
            </a:r>
            <a:r>
              <a:rPr lang="da-DK" sz="4621" b="1" kern="100" dirty="0">
                <a:solidFill>
                  <a:schemeClr val="accent2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af brugerne er</a:t>
            </a:r>
          </a:p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mindre stressede i</a:t>
            </a:r>
          </a:p>
          <a:p>
            <a:pPr algn="r">
              <a:lnSpc>
                <a:spcPct val="107000"/>
              </a:lnSpc>
              <a:spcAft>
                <a:spcPts val="363"/>
              </a:spcAft>
            </a:pPr>
            <a:r>
              <a:rPr lang="da-DK" sz="3080" kern="100" dirty="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hverdagen, når de cykler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22B4CDD4-6FF6-9604-C5ED-8745323B9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35652" r="8547" b="21870"/>
          <a:stretch>
            <a:fillRect/>
          </a:stretch>
        </p:blipFill>
        <p:spPr>
          <a:xfrm>
            <a:off x="1" y="3252287"/>
            <a:ext cx="7561264" cy="2451165"/>
          </a:xfrm>
          <a:prstGeom prst="rect">
            <a:avLst/>
          </a:prstGeom>
          <a:ln>
            <a:noFill/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97B18FF-4A01-2856-2E6A-A61B8FA8885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3" r="45321"/>
          <a:stretch>
            <a:fillRect/>
          </a:stretch>
        </p:blipFill>
        <p:spPr>
          <a:xfrm>
            <a:off x="-83" y="2753363"/>
            <a:ext cx="1161323" cy="3092747"/>
          </a:xfrm>
          <a:prstGeom prst="rect">
            <a:avLst/>
          </a:prstGeom>
        </p:spPr>
      </p:pic>
      <p:sp>
        <p:nvSpPr>
          <p:cNvPr id="8" name="Ligebenet trapez 7">
            <a:extLst>
              <a:ext uri="{FF2B5EF4-FFF2-40B4-BE49-F238E27FC236}">
                <a16:creationId xmlns:a16="http://schemas.microsoft.com/office/drawing/2014/main" id="{C76CF097-7E96-D77D-701D-452824EAE807}"/>
              </a:ext>
            </a:extLst>
          </p:cNvPr>
          <p:cNvSpPr/>
          <p:nvPr/>
        </p:nvSpPr>
        <p:spPr>
          <a:xfrm>
            <a:off x="4694807" y="4491208"/>
            <a:ext cx="1947278" cy="1345022"/>
          </a:xfrm>
          <a:prstGeom prst="trapezoid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1DBF099-FBA7-FC3C-25FA-16E19546AEA9}"/>
              </a:ext>
            </a:extLst>
          </p:cNvPr>
          <p:cNvSpPr/>
          <p:nvPr/>
        </p:nvSpPr>
        <p:spPr>
          <a:xfrm>
            <a:off x="6281972" y="4238394"/>
            <a:ext cx="1279291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02DE276-CF56-80B2-42E1-AFA0382896A0}"/>
              </a:ext>
            </a:extLst>
          </p:cNvPr>
          <p:cNvSpPr/>
          <p:nvPr/>
        </p:nvSpPr>
        <p:spPr>
          <a:xfrm>
            <a:off x="7157442" y="3239549"/>
            <a:ext cx="403822" cy="1345022"/>
          </a:xfrm>
          <a:prstGeom prst="rect">
            <a:avLst/>
          </a:prstGeom>
          <a:solidFill>
            <a:srgbClr val="F27E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6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FC20C94-8AF9-3287-0597-4C6BA30CFF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3" r="19100"/>
          <a:stretch>
            <a:fillRect/>
          </a:stretch>
        </p:blipFill>
        <p:spPr>
          <a:xfrm>
            <a:off x="1143692" y="2750646"/>
            <a:ext cx="6417571" cy="309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02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84435B32F67CA458DA2C645BF4A8E3F" ma:contentTypeVersion="19" ma:contentTypeDescription="Opret et nyt dokument." ma:contentTypeScope="" ma:versionID="76f1f04e0cf3a03b88c5656905f82ca6">
  <xsd:schema xmlns:xsd="http://www.w3.org/2001/XMLSchema" xmlns:xs="http://www.w3.org/2001/XMLSchema" xmlns:p="http://schemas.microsoft.com/office/2006/metadata/properties" xmlns:ns2="4ea47ed6-5606-4c51-8173-c06d1c8239f3" xmlns:ns3="fa6eb90b-c756-4251-920f-538dd64f6b95" targetNamespace="http://schemas.microsoft.com/office/2006/metadata/properties" ma:root="true" ma:fieldsID="e3e636d91d357bebeb99dd60f16381bf" ns2:_="" ns3:_="">
    <xsd:import namespace="4ea47ed6-5606-4c51-8173-c06d1c8239f3"/>
    <xsd:import namespace="fa6eb90b-c756-4251-920f-538dd64f6b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eDoc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a47ed6-5606-4c51-8173-c06d1c8239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ledmærker" ma:readOnly="false" ma:fieldId="{5cf76f15-5ced-4ddc-b409-7134ff3c332f}" ma:taxonomyMulti="true" ma:sspId="e6a412d2-aea5-45d9-add9-4615ec18655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eDoc" ma:index="23" nillable="true" ma:displayName="eDoc" ma:internalName="eDoc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eb90b-c756-4251-920f-538dd64f6b9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Doc xmlns="4ea47ed6-5606-4c51-8173-c06d1c8239f3" xsi:nil="true"/>
    <lcf76f155ced4ddcb4097134ff3c332f xmlns="4ea47ed6-5606-4c51-8173-c06d1c8239f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32B44C9-18BA-41EB-8DFC-46BC2D88773B}"/>
</file>

<file path=customXml/itemProps2.xml><?xml version="1.0" encoding="utf-8"?>
<ds:datastoreItem xmlns:ds="http://schemas.openxmlformats.org/officeDocument/2006/customXml" ds:itemID="{D9B1A31B-7A5E-4974-BD73-AEE58BD52910}"/>
</file>

<file path=customXml/itemProps3.xml><?xml version="1.0" encoding="utf-8"?>
<ds:datastoreItem xmlns:ds="http://schemas.openxmlformats.org/officeDocument/2006/customXml" ds:itemID="{B7459725-82F2-4A45-98C8-623A26F142B2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214</Words>
  <Application>Microsoft Office PowerPoint</Application>
  <PresentationFormat>Brugerdefineret</PresentationFormat>
  <Paragraphs>34</Paragraphs>
  <Slides>17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Montserrat</vt:lpstr>
      <vt:lpstr>Office-tema</vt:lpstr>
      <vt:lpstr>SoMe-grafik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Diana Skyum</dc:creator>
  <cp:lastModifiedBy>Diana Skyum</cp:lastModifiedBy>
  <cp:revision>1</cp:revision>
  <dcterms:created xsi:type="dcterms:W3CDTF">2026-05-05T07:41:33Z</dcterms:created>
  <dcterms:modified xsi:type="dcterms:W3CDTF">2026-05-05T07:44:29Z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0x010100A84435B32F67CA458DA2C645BF4A8E3F</vt:lpwstr>
  </property>
</Properties>
</file>